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autoCompressPictures="0">
  <p:sldMasterIdLst>
    <p:sldMasterId id="2147483648" r:id="rId1"/>
    <p:sldMasterId id="2147483661" r:id="rId3"/>
  </p:sldMasterIdLst>
  <p:sldIdLst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30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</p:sldIdLst>
  <p:sldSz cx="9144000" cy="6858000" type="screen4x3"/>
  <p:notesSz cx="6858000" cy="9144000"/>
  <p:custDataLst>
    <p:tags r:id="rId3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66"/>
    <a:srgbClr val="CCFF99"/>
    <a:srgbClr val="FF0000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1"/>
  </p:normalViewPr>
  <p:slideViewPr>
    <p:cSldViewPr showGuides="1">
      <p:cViewPr>
        <p:scale>
          <a:sx n="80" d="100"/>
          <a:sy n="80" d="100"/>
        </p:scale>
        <p:origin x="2560" y="816"/>
      </p:cViewPr>
      <p:guideLst>
        <p:guide orient="horz" pos="2194"/>
        <p:guide pos="29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357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5.png"/><Relationship Id="rId7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tags" Target="../tags/tag23.xml"/><Relationship Id="rId4" Type="http://schemas.openxmlformats.org/officeDocument/2006/relationships/image" Target="../media/image3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5.png"/><Relationship Id="rId7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tags" Target="../tags/tag45.xml"/><Relationship Id="rId4" Type="http://schemas.openxmlformats.org/officeDocument/2006/relationships/image" Target="../media/image3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5.png"/><Relationship Id="rId7" Type="http://schemas.openxmlformats.org/officeDocument/2006/relationships/tags" Target="../tags/tag57.xml"/><Relationship Id="rId6" Type="http://schemas.openxmlformats.org/officeDocument/2006/relationships/image" Target="../media/image4.png"/><Relationship Id="rId5" Type="http://schemas.openxmlformats.org/officeDocument/2006/relationships/tags" Target="../tags/tag56.xml"/><Relationship Id="rId4" Type="http://schemas.openxmlformats.org/officeDocument/2006/relationships/image" Target="../media/image3.pn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7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image" Target="../media/image5.png"/><Relationship Id="rId7" Type="http://schemas.openxmlformats.org/officeDocument/2006/relationships/tags" Target="../tags/tag76.xml"/><Relationship Id="rId6" Type="http://schemas.openxmlformats.org/officeDocument/2006/relationships/image" Target="../media/image4.png"/><Relationship Id="rId5" Type="http://schemas.openxmlformats.org/officeDocument/2006/relationships/tags" Target="../tags/tag75.xml"/><Relationship Id="rId4" Type="http://schemas.openxmlformats.org/officeDocument/2006/relationships/image" Target="../media/image7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../media/image2.png"/><Relationship Id="rId4" Type="http://schemas.openxmlformats.org/officeDocument/2006/relationships/tags" Target="../tags/tag82.xml"/><Relationship Id="rId3" Type="http://schemas.openxmlformats.org/officeDocument/2006/relationships/image" Target="../media/image1.jpeg"/><Relationship Id="rId2" Type="http://schemas.openxmlformats.org/officeDocument/2006/relationships/tags" Target="../tags/tag81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image" Target="../media/image5.png"/><Relationship Id="rId5" Type="http://schemas.openxmlformats.org/officeDocument/2006/relationships/tags" Target="../tags/tag89.xml"/><Relationship Id="rId4" Type="http://schemas.openxmlformats.org/officeDocument/2006/relationships/image" Target="../media/image4.png"/><Relationship Id="rId3" Type="http://schemas.openxmlformats.org/officeDocument/2006/relationships/tags" Target="../tags/tag88.xml"/><Relationship Id="rId2" Type="http://schemas.openxmlformats.org/officeDocument/2006/relationships/image" Target="../media/image8.png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image" Target="../media/image5.png"/><Relationship Id="rId5" Type="http://schemas.openxmlformats.org/officeDocument/2006/relationships/tags" Target="../tags/tag95.xml"/><Relationship Id="rId4" Type="http://schemas.openxmlformats.org/officeDocument/2006/relationships/image" Target="../media/image4.png"/><Relationship Id="rId3" Type="http://schemas.openxmlformats.org/officeDocument/2006/relationships/tags" Target="../tags/tag94.xml"/><Relationship Id="rId2" Type="http://schemas.openxmlformats.org/officeDocument/2006/relationships/image" Target="../media/image8.png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image" Target="../media/image9.png"/><Relationship Id="rId3" Type="http://schemas.openxmlformats.org/officeDocument/2006/relationships/tags" Target="../tags/tag101.xml"/><Relationship Id="rId2" Type="http://schemas.openxmlformats.org/officeDocument/2006/relationships/image" Target="../media/image8.png"/><Relationship Id="rId15" Type="http://schemas.openxmlformats.org/officeDocument/2006/relationships/image" Target="../media/image5.png"/><Relationship Id="rId14" Type="http://schemas.openxmlformats.org/officeDocument/2006/relationships/tags" Target="../tags/tag110.xml"/><Relationship Id="rId13" Type="http://schemas.openxmlformats.org/officeDocument/2006/relationships/image" Target="../media/image4.png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8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8.png"/><Relationship Id="rId13" Type="http://schemas.openxmlformats.org/officeDocument/2006/relationships/image" Target="../media/image5.png"/><Relationship Id="rId12" Type="http://schemas.openxmlformats.org/officeDocument/2006/relationships/tags" Target="../tags/tag129.xml"/><Relationship Id="rId11" Type="http://schemas.openxmlformats.org/officeDocument/2006/relationships/image" Target="../media/image4.png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image" Target="../media/image8.png"/><Relationship Id="rId15" Type="http://schemas.openxmlformats.org/officeDocument/2006/relationships/image" Target="../media/image5.png"/><Relationship Id="rId14" Type="http://schemas.openxmlformats.org/officeDocument/2006/relationships/tags" Target="../tags/tag140.xml"/><Relationship Id="rId13" Type="http://schemas.openxmlformats.org/officeDocument/2006/relationships/image" Target="../media/image4.png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image" Target="../media/image8.png"/><Relationship Id="rId12" Type="http://schemas.openxmlformats.org/officeDocument/2006/relationships/image" Target="../media/image12.png"/><Relationship Id="rId11" Type="http://schemas.openxmlformats.org/officeDocument/2006/relationships/tags" Target="../tags/tag148.xml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7171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717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174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7175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6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17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7182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183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7A3DE54-CBD5-414B-AA30-8EFEEF53E5C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8DA860-1F07-FB46-9791-761681793FC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608FC-F9E2-EE46-A92D-633939E621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9FA01CE-B2C1-BF48-B23D-E9F880C5C7C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175000" y="1100184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51A2DD-A07B-644F-9E6F-CD1589C417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535591-5C62-824D-B42C-2408762DF60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B7F51-EC36-C84D-8ABA-91F8D4B8638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315FB3-DAFC-944F-81B7-92D9B9E05F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EF8202-2C8C-914A-BA72-24519BBC13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1721FE-1CAD-4C4F-9CAD-1D5C42AA541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89239A-20C0-B04E-813F-886A23ACB0F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735D89-9B1C-C249-BB87-262C4508A51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49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>
              <a:latin typeface="Tahoma" panose="020B0604030504040204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>
              <a:latin typeface="Tahoma" panose="020B060403050404020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>
              <a:latin typeface="Tahoma" panose="020B0604030504040204" charset="0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>
              <a:latin typeface="Tahoma" panose="020B0604030504040204" charset="0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>
              <a:latin typeface="Tahoma" panose="020B0604030504040204" charset="0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>
              <a:latin typeface="Tahoma" panose="020B0604030504040204" charset="0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zh-CN" altLang="zh-CN" sz="2400">
              <a:latin typeface="Tahoma" panose="020B0604030504040204" charset="0"/>
            </a:endParaRPr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4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sz="14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>
                <a:latin typeface="+mn-lt"/>
              </a:defRPr>
            </a:lvl1pPr>
          </a:lstStyle>
          <a:p>
            <a:fld id="{696F2568-2C15-C346-80E2-7A159B57F69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folHlink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folHlink"/>
          </a:solidFill>
          <a:latin typeface="Times New Roman" panose="02020603050405020304" charset="0"/>
          <a:ea typeface="黑体" panose="02010609060101010101" charset="-122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folHlink"/>
          </a:solidFill>
          <a:latin typeface="Times New Roman" panose="02020603050405020304" charset="0"/>
          <a:ea typeface="黑体" panose="02010609060101010101" charset="-122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folHlink"/>
          </a:solidFill>
          <a:latin typeface="Times New Roman" panose="02020603050405020304" charset="0"/>
          <a:ea typeface="黑体" panose="02010609060101010101" charset="-122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folHlink"/>
          </a:solidFill>
          <a:latin typeface="Times New Roman" panose="02020603050405020304" charset="0"/>
          <a:ea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folHlink"/>
          </a:solidFill>
          <a:latin typeface="Times New Roman" panose="02020603050405020304" charset="0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folHlink"/>
          </a:solidFill>
          <a:latin typeface="Times New Roman" panose="02020603050405020304" charset="0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folHlink"/>
          </a:solidFill>
          <a:latin typeface="Times New Roman" panose="02020603050405020304" charset="0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folHlink"/>
          </a:solidFill>
          <a:latin typeface="Times New Roman" panose="02020603050405020304" charset="0"/>
          <a:ea typeface="黑体" panose="02010609060101010101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oleObject" Target="../embeddings/oleObject3.bin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image" Target="../media/image5.png"/><Relationship Id="rId4" Type="http://schemas.openxmlformats.org/officeDocument/2006/relationships/tags" Target="../tags/tag195.xml"/><Relationship Id="rId3" Type="http://schemas.openxmlformats.org/officeDocument/2006/relationships/image" Target="../media/image4.png"/><Relationship Id="rId2" Type="http://schemas.openxmlformats.org/officeDocument/2006/relationships/tags" Target="../tags/tag194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198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5.xml"/><Relationship Id="rId7" Type="http://schemas.openxmlformats.org/officeDocument/2006/relationships/tags" Target="../tags/tag201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4.bin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image" Target="../media/image5.png"/><Relationship Id="rId4" Type="http://schemas.openxmlformats.org/officeDocument/2006/relationships/tags" Target="../tags/tag203.xml"/><Relationship Id="rId3" Type="http://schemas.openxmlformats.org/officeDocument/2006/relationships/image" Target="../media/image4.png"/><Relationship Id="rId2" Type="http://schemas.openxmlformats.org/officeDocument/2006/relationships/tags" Target="../tags/tag202.xml"/><Relationship Id="rId19" Type="http://schemas.openxmlformats.org/officeDocument/2006/relationships/vmlDrawing" Target="../drawings/vmlDrawing4.vml"/><Relationship Id="rId18" Type="http://schemas.openxmlformats.org/officeDocument/2006/relationships/slideLayout" Target="../slideLayouts/slideLayout19.xml"/><Relationship Id="rId17" Type="http://schemas.openxmlformats.org/officeDocument/2006/relationships/tags" Target="../tags/tag211.xml"/><Relationship Id="rId16" Type="http://schemas.openxmlformats.org/officeDocument/2006/relationships/image" Target="../media/image19.emf"/><Relationship Id="rId15" Type="http://schemas.openxmlformats.org/officeDocument/2006/relationships/oleObject" Target="../embeddings/oleObject7.bin"/><Relationship Id="rId14" Type="http://schemas.openxmlformats.org/officeDocument/2006/relationships/image" Target="../media/image18.wmf"/><Relationship Id="rId13" Type="http://schemas.openxmlformats.org/officeDocument/2006/relationships/oleObject" Target="../embeddings/oleObject6.bin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5.png"/><Relationship Id="rId4" Type="http://schemas.openxmlformats.org/officeDocument/2006/relationships/tags" Target="../tags/tag213.xml"/><Relationship Id="rId3" Type="http://schemas.openxmlformats.org/officeDocument/2006/relationships/image" Target="../media/image4.png"/><Relationship Id="rId2" Type="http://schemas.openxmlformats.org/officeDocument/2006/relationships/tags" Target="../tags/tag21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image" Target="../media/image20.png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5.png"/><Relationship Id="rId4" Type="http://schemas.openxmlformats.org/officeDocument/2006/relationships/tags" Target="../tags/tag218.xml"/><Relationship Id="rId3" Type="http://schemas.openxmlformats.org/officeDocument/2006/relationships/image" Target="../media/image4.png"/><Relationship Id="rId2" Type="http://schemas.openxmlformats.org/officeDocument/2006/relationships/tags" Target="../tags/tag217.x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image" Target="../media/image21.wmf"/><Relationship Id="rId7" Type="http://schemas.openxmlformats.org/officeDocument/2006/relationships/oleObject" Target="../embeddings/oleObject8.bin"/><Relationship Id="rId6" Type="http://schemas.openxmlformats.org/officeDocument/2006/relationships/tags" Target="../tags/tag224.xml"/><Relationship Id="rId5" Type="http://schemas.openxmlformats.org/officeDocument/2006/relationships/image" Target="../media/image5.png"/><Relationship Id="rId4" Type="http://schemas.openxmlformats.org/officeDocument/2006/relationships/tags" Target="../tags/tag223.xml"/><Relationship Id="rId3" Type="http://schemas.openxmlformats.org/officeDocument/2006/relationships/image" Target="../media/image4.png"/><Relationship Id="rId2" Type="http://schemas.openxmlformats.org/officeDocument/2006/relationships/tags" Target="../tags/tag222.xml"/><Relationship Id="rId16" Type="http://schemas.openxmlformats.org/officeDocument/2006/relationships/vmlDrawing" Target="../drawings/vmlDrawing5.vml"/><Relationship Id="rId15" Type="http://schemas.openxmlformats.org/officeDocument/2006/relationships/slideLayout" Target="../slideLayouts/slideLayout19.xml"/><Relationship Id="rId14" Type="http://schemas.openxmlformats.org/officeDocument/2006/relationships/tags" Target="../tags/tag229.xml"/><Relationship Id="rId13" Type="http://schemas.openxmlformats.org/officeDocument/2006/relationships/image" Target="../media/image20.png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image" Target="../media/image22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5.png"/><Relationship Id="rId4" Type="http://schemas.openxmlformats.org/officeDocument/2006/relationships/tags" Target="../tags/tag231.xml"/><Relationship Id="rId3" Type="http://schemas.openxmlformats.org/officeDocument/2006/relationships/image" Target="../media/image4.png"/><Relationship Id="rId2" Type="http://schemas.openxmlformats.org/officeDocument/2006/relationships/tags" Target="../tags/tag230.xml"/><Relationship Id="rId18" Type="http://schemas.openxmlformats.org/officeDocument/2006/relationships/vmlDrawing" Target="../drawings/vmlDrawing6.vml"/><Relationship Id="rId17" Type="http://schemas.openxmlformats.org/officeDocument/2006/relationships/slideLayout" Target="../slideLayouts/slideLayout19.xml"/><Relationship Id="rId16" Type="http://schemas.openxmlformats.org/officeDocument/2006/relationships/tags" Target="../tags/tag238.xml"/><Relationship Id="rId15" Type="http://schemas.openxmlformats.org/officeDocument/2006/relationships/image" Target="../media/image23.emf"/><Relationship Id="rId14" Type="http://schemas.openxmlformats.org/officeDocument/2006/relationships/oleObject" Target="../embeddings/oleObject10.bin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image" Target="../media/image5.png"/><Relationship Id="rId4" Type="http://schemas.openxmlformats.org/officeDocument/2006/relationships/tags" Target="../tags/tag240.xml"/><Relationship Id="rId3" Type="http://schemas.openxmlformats.org/officeDocument/2006/relationships/image" Target="../media/image4.png"/><Relationship Id="rId2" Type="http://schemas.openxmlformats.org/officeDocument/2006/relationships/tags" Target="../tags/tag239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tags" Target="../tags/tag245.xml"/><Relationship Id="rId3" Type="http://schemas.openxmlformats.org/officeDocument/2006/relationships/image" Target="../media/image4.png"/><Relationship Id="rId2" Type="http://schemas.openxmlformats.org/officeDocument/2006/relationships/tags" Target="../tags/tag244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5" Type="http://schemas.openxmlformats.org/officeDocument/2006/relationships/slideLayout" Target="../slideLayouts/slideLayout19.xml"/><Relationship Id="rId44" Type="http://schemas.openxmlformats.org/officeDocument/2006/relationships/tags" Target="../tags/tag290.xml"/><Relationship Id="rId43" Type="http://schemas.openxmlformats.org/officeDocument/2006/relationships/tags" Target="../tags/tag289.xml"/><Relationship Id="rId42" Type="http://schemas.openxmlformats.org/officeDocument/2006/relationships/tags" Target="../tags/tag288.xml"/><Relationship Id="rId41" Type="http://schemas.openxmlformats.org/officeDocument/2006/relationships/tags" Target="../tags/tag287.xml"/><Relationship Id="rId40" Type="http://schemas.openxmlformats.org/officeDocument/2006/relationships/tags" Target="../tags/tag286.xml"/><Relationship Id="rId4" Type="http://schemas.openxmlformats.org/officeDocument/2006/relationships/tags" Target="../tags/tag251.xml"/><Relationship Id="rId39" Type="http://schemas.openxmlformats.org/officeDocument/2006/relationships/tags" Target="../tags/tag285.xml"/><Relationship Id="rId38" Type="http://schemas.openxmlformats.org/officeDocument/2006/relationships/tags" Target="../tags/tag284.xml"/><Relationship Id="rId37" Type="http://schemas.openxmlformats.org/officeDocument/2006/relationships/tags" Target="../tags/tag283.xml"/><Relationship Id="rId36" Type="http://schemas.openxmlformats.org/officeDocument/2006/relationships/tags" Target="../tags/tag282.xml"/><Relationship Id="rId35" Type="http://schemas.openxmlformats.org/officeDocument/2006/relationships/tags" Target="../tags/tag281.xml"/><Relationship Id="rId34" Type="http://schemas.openxmlformats.org/officeDocument/2006/relationships/tags" Target="../tags/tag280.xml"/><Relationship Id="rId33" Type="http://schemas.openxmlformats.org/officeDocument/2006/relationships/tags" Target="../tags/tag279.xml"/><Relationship Id="rId32" Type="http://schemas.openxmlformats.org/officeDocument/2006/relationships/tags" Target="../tags/tag278.xml"/><Relationship Id="rId31" Type="http://schemas.openxmlformats.org/officeDocument/2006/relationships/tags" Target="../tags/tag277.xml"/><Relationship Id="rId30" Type="http://schemas.openxmlformats.org/officeDocument/2006/relationships/tags" Target="../tags/tag276.xml"/><Relationship Id="rId3" Type="http://schemas.openxmlformats.org/officeDocument/2006/relationships/tags" Target="../tags/tag250.xml"/><Relationship Id="rId29" Type="http://schemas.openxmlformats.org/officeDocument/2006/relationships/tags" Target="../tags/tag275.xml"/><Relationship Id="rId28" Type="http://schemas.openxmlformats.org/officeDocument/2006/relationships/tags" Target="../tags/tag274.xml"/><Relationship Id="rId27" Type="http://schemas.openxmlformats.org/officeDocument/2006/relationships/tags" Target="../tags/tag273.xml"/><Relationship Id="rId26" Type="http://schemas.openxmlformats.org/officeDocument/2006/relationships/tags" Target="../tags/tag272.xml"/><Relationship Id="rId25" Type="http://schemas.openxmlformats.org/officeDocument/2006/relationships/tags" Target="../tags/tag271.xml"/><Relationship Id="rId24" Type="http://schemas.openxmlformats.org/officeDocument/2006/relationships/tags" Target="../tags/tag270.xml"/><Relationship Id="rId23" Type="http://schemas.openxmlformats.org/officeDocument/2006/relationships/tags" Target="../tags/tag269.xml"/><Relationship Id="rId22" Type="http://schemas.openxmlformats.org/officeDocument/2006/relationships/tags" Target="../tags/tag268.xml"/><Relationship Id="rId21" Type="http://schemas.openxmlformats.org/officeDocument/2006/relationships/tags" Target="../tags/tag267.xml"/><Relationship Id="rId20" Type="http://schemas.openxmlformats.org/officeDocument/2006/relationships/tags" Target="../tags/tag266.xml"/><Relationship Id="rId2" Type="http://schemas.openxmlformats.org/officeDocument/2006/relationships/tags" Target="../tags/tag249.xml"/><Relationship Id="rId19" Type="http://schemas.openxmlformats.org/officeDocument/2006/relationships/tags" Target="../tags/tag265.xml"/><Relationship Id="rId18" Type="http://schemas.openxmlformats.org/officeDocument/2006/relationships/tags" Target="../tags/tag264.xml"/><Relationship Id="rId17" Type="http://schemas.openxmlformats.org/officeDocument/2006/relationships/tags" Target="../tags/tag263.xml"/><Relationship Id="rId16" Type="http://schemas.openxmlformats.org/officeDocument/2006/relationships/tags" Target="../tags/tag26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image" Target="../media/image25.png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4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image" Target="../media/image5.png"/><Relationship Id="rId4" Type="http://schemas.openxmlformats.org/officeDocument/2006/relationships/tags" Target="../tags/tag159.xml"/><Relationship Id="rId3" Type="http://schemas.openxmlformats.org/officeDocument/2006/relationships/image" Target="../media/image4.png"/><Relationship Id="rId2" Type="http://schemas.openxmlformats.org/officeDocument/2006/relationships/tags" Target="../tags/tag158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image" Target="../media/image5.png"/><Relationship Id="rId4" Type="http://schemas.openxmlformats.org/officeDocument/2006/relationships/tags" Target="../tags/tag292.xml"/><Relationship Id="rId3" Type="http://schemas.openxmlformats.org/officeDocument/2006/relationships/image" Target="../media/image4.png"/><Relationship Id="rId2" Type="http://schemas.openxmlformats.org/officeDocument/2006/relationships/tags" Target="../tags/tag291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image" Target="../media/image5.png"/><Relationship Id="rId4" Type="http://schemas.openxmlformats.org/officeDocument/2006/relationships/tags" Target="../tags/tag296.xml"/><Relationship Id="rId3" Type="http://schemas.openxmlformats.org/officeDocument/2006/relationships/image" Target="../media/image4.png"/><Relationship Id="rId2" Type="http://schemas.openxmlformats.org/officeDocument/2006/relationships/tags" Target="../tags/tag295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image" Target="../media/image5.png"/><Relationship Id="rId4" Type="http://schemas.openxmlformats.org/officeDocument/2006/relationships/tags" Target="../tags/tag300.xml"/><Relationship Id="rId3" Type="http://schemas.openxmlformats.org/officeDocument/2006/relationships/image" Target="../media/image4.png"/><Relationship Id="rId2" Type="http://schemas.openxmlformats.org/officeDocument/2006/relationships/tags" Target="../tags/tag299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image" Target="../media/image5.png"/><Relationship Id="rId4" Type="http://schemas.openxmlformats.org/officeDocument/2006/relationships/tags" Target="../tags/tag304.xml"/><Relationship Id="rId3" Type="http://schemas.openxmlformats.org/officeDocument/2006/relationships/image" Target="../media/image4.png"/><Relationship Id="rId2" Type="http://schemas.openxmlformats.org/officeDocument/2006/relationships/tags" Target="../tags/tag303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image" Target="../media/image5.png"/><Relationship Id="rId4" Type="http://schemas.openxmlformats.org/officeDocument/2006/relationships/tags" Target="../tags/tag308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7.vml"/><Relationship Id="rId21" Type="http://schemas.openxmlformats.org/officeDocument/2006/relationships/slideLayout" Target="../slideLayouts/slideLayout19.xml"/><Relationship Id="rId20" Type="http://schemas.openxmlformats.org/officeDocument/2006/relationships/tags" Target="../tags/tag319.xml"/><Relationship Id="rId2" Type="http://schemas.openxmlformats.org/officeDocument/2006/relationships/tags" Target="../tags/tag307.xml"/><Relationship Id="rId19" Type="http://schemas.openxmlformats.org/officeDocument/2006/relationships/image" Target="../media/image27.wmf"/><Relationship Id="rId18" Type="http://schemas.openxmlformats.org/officeDocument/2006/relationships/oleObject" Target="../embeddings/oleObject12.bin"/><Relationship Id="rId17" Type="http://schemas.openxmlformats.org/officeDocument/2006/relationships/tags" Target="../tags/tag318.xml"/><Relationship Id="rId16" Type="http://schemas.openxmlformats.org/officeDocument/2006/relationships/image" Target="../media/image26.emf"/><Relationship Id="rId15" Type="http://schemas.openxmlformats.org/officeDocument/2006/relationships/oleObject" Target="../embeddings/oleObject11.bin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image" Target="../media/image5.png"/><Relationship Id="rId4" Type="http://schemas.openxmlformats.org/officeDocument/2006/relationships/tags" Target="../tags/tag321.xml"/><Relationship Id="rId3" Type="http://schemas.openxmlformats.org/officeDocument/2006/relationships/image" Target="../media/image4.png"/><Relationship Id="rId24" Type="http://schemas.openxmlformats.org/officeDocument/2006/relationships/vmlDrawing" Target="../drawings/vmlDrawing8.vml"/><Relationship Id="rId23" Type="http://schemas.openxmlformats.org/officeDocument/2006/relationships/slideLayout" Target="../slideLayouts/slideLayout19.xml"/><Relationship Id="rId22" Type="http://schemas.openxmlformats.org/officeDocument/2006/relationships/tags" Target="../tags/tag334.xml"/><Relationship Id="rId21" Type="http://schemas.openxmlformats.org/officeDocument/2006/relationships/image" Target="../media/image29.wmf"/><Relationship Id="rId20" Type="http://schemas.openxmlformats.org/officeDocument/2006/relationships/oleObject" Target="../embeddings/oleObject14.bin"/><Relationship Id="rId2" Type="http://schemas.openxmlformats.org/officeDocument/2006/relationships/tags" Target="../tags/tag320.xml"/><Relationship Id="rId19" Type="http://schemas.openxmlformats.org/officeDocument/2006/relationships/tags" Target="../tags/tag333.xml"/><Relationship Id="rId18" Type="http://schemas.openxmlformats.org/officeDocument/2006/relationships/image" Target="../media/image28.wmf"/><Relationship Id="rId17" Type="http://schemas.openxmlformats.org/officeDocument/2006/relationships/oleObject" Target="../embeddings/oleObject13.bin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image" Target="../media/image30.png"/><Relationship Id="rId7" Type="http://schemas.openxmlformats.org/officeDocument/2006/relationships/tags" Target="../tags/tag338.xml"/><Relationship Id="rId6" Type="http://schemas.openxmlformats.org/officeDocument/2006/relationships/tags" Target="../tags/tag337.xml"/><Relationship Id="rId5" Type="http://schemas.openxmlformats.org/officeDocument/2006/relationships/image" Target="../media/image5.png"/><Relationship Id="rId4" Type="http://schemas.openxmlformats.org/officeDocument/2006/relationships/tags" Target="../tags/tag336.xml"/><Relationship Id="rId3" Type="http://schemas.openxmlformats.org/officeDocument/2006/relationships/image" Target="../media/image4.png"/><Relationship Id="rId2" Type="http://schemas.openxmlformats.org/officeDocument/2006/relationships/tags" Target="../tags/tag335.x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340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tags" Target="../tags/tag342.xml"/><Relationship Id="rId3" Type="http://schemas.openxmlformats.org/officeDocument/2006/relationships/image" Target="../media/image4.png"/><Relationship Id="rId2" Type="http://schemas.openxmlformats.org/officeDocument/2006/relationships/tags" Target="../tags/tag341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image" Target="../media/image32.wmf"/><Relationship Id="rId7" Type="http://schemas.openxmlformats.org/officeDocument/2006/relationships/oleObject" Target="../embeddings/oleObject15.bin"/><Relationship Id="rId6" Type="http://schemas.openxmlformats.org/officeDocument/2006/relationships/tags" Target="../tags/tag347.xml"/><Relationship Id="rId5" Type="http://schemas.openxmlformats.org/officeDocument/2006/relationships/image" Target="../media/image5.png"/><Relationship Id="rId4" Type="http://schemas.openxmlformats.org/officeDocument/2006/relationships/tags" Target="../tags/tag346.xml"/><Relationship Id="rId3" Type="http://schemas.openxmlformats.org/officeDocument/2006/relationships/image" Target="../media/image4.png"/><Relationship Id="rId2" Type="http://schemas.openxmlformats.org/officeDocument/2006/relationships/tags" Target="../tags/tag345.xml"/><Relationship Id="rId11" Type="http://schemas.openxmlformats.org/officeDocument/2006/relationships/vmlDrawing" Target="../drawings/vmlDrawing9.v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image" Target="../media/image5.png"/><Relationship Id="rId4" Type="http://schemas.openxmlformats.org/officeDocument/2006/relationships/tags" Target="../tags/tag350.xml"/><Relationship Id="rId3" Type="http://schemas.openxmlformats.org/officeDocument/2006/relationships/image" Target="../media/image4.png"/><Relationship Id="rId2" Type="http://schemas.openxmlformats.org/officeDocument/2006/relationships/tags" Target="../tags/tag349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image" Target="../media/image5.png"/><Relationship Id="rId4" Type="http://schemas.openxmlformats.org/officeDocument/2006/relationships/tags" Target="../tags/tag163.xml"/><Relationship Id="rId3" Type="http://schemas.openxmlformats.org/officeDocument/2006/relationships/image" Target="../media/image4.png"/><Relationship Id="rId2" Type="http://schemas.openxmlformats.org/officeDocument/2006/relationships/tags" Target="../tags/tag162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image" Target="../media/image5.png"/><Relationship Id="rId4" Type="http://schemas.openxmlformats.org/officeDocument/2006/relationships/tags" Target="../tags/tag354.xml"/><Relationship Id="rId3" Type="http://schemas.openxmlformats.org/officeDocument/2006/relationships/image" Target="../media/image4.png"/><Relationship Id="rId2" Type="http://schemas.openxmlformats.org/officeDocument/2006/relationships/tags" Target="../tags/tag353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tags" Target="../tags/tag171.xml"/><Relationship Id="rId7" Type="http://schemas.openxmlformats.org/officeDocument/2006/relationships/image" Target="../media/image13.wmf"/><Relationship Id="rId6" Type="http://schemas.openxmlformats.org/officeDocument/2006/relationships/oleObject" Target="../embeddings/oleObject1.bin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172.xml"/><Relationship Id="rId10" Type="http://schemas.openxmlformats.org/officeDocument/2006/relationships/image" Target="../media/image14.wmf"/><Relationship Id="rId1" Type="http://schemas.openxmlformats.org/officeDocument/2006/relationships/tags" Target="../tags/tag16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image" Target="../media/image5.png"/><Relationship Id="rId4" Type="http://schemas.openxmlformats.org/officeDocument/2006/relationships/tags" Target="../tags/tag174.xml"/><Relationship Id="rId3" Type="http://schemas.openxmlformats.org/officeDocument/2006/relationships/image" Target="../media/image4.png"/><Relationship Id="rId2" Type="http://schemas.openxmlformats.org/officeDocument/2006/relationships/tags" Target="../tags/tag17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image" Target="../media/image5.png"/><Relationship Id="rId4" Type="http://schemas.openxmlformats.org/officeDocument/2006/relationships/tags" Target="../tags/tag179.xml"/><Relationship Id="rId3" Type="http://schemas.openxmlformats.org/officeDocument/2006/relationships/image" Target="../media/image4.png"/><Relationship Id="rId2" Type="http://schemas.openxmlformats.org/officeDocument/2006/relationships/tags" Target="../tags/tag178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image" Target="../media/image5.png"/><Relationship Id="rId4" Type="http://schemas.openxmlformats.org/officeDocument/2006/relationships/tags" Target="../tags/tag183.xml"/><Relationship Id="rId3" Type="http://schemas.openxmlformats.org/officeDocument/2006/relationships/image" Target="../media/image4.png"/><Relationship Id="rId2" Type="http://schemas.openxmlformats.org/officeDocument/2006/relationships/tags" Target="../tags/tag18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5.png"/><Relationship Id="rId4" Type="http://schemas.openxmlformats.org/officeDocument/2006/relationships/tags" Target="../tags/tag187.xml"/><Relationship Id="rId3" Type="http://schemas.openxmlformats.org/officeDocument/2006/relationships/image" Target="../media/image4.png"/><Relationship Id="rId2" Type="http://schemas.openxmlformats.org/officeDocument/2006/relationships/tags" Target="../tags/tag18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image" Target="../media/image5.png"/><Relationship Id="rId4" Type="http://schemas.openxmlformats.org/officeDocument/2006/relationships/tags" Target="../tags/tag191.xml"/><Relationship Id="rId3" Type="http://schemas.openxmlformats.org/officeDocument/2006/relationships/image" Target="../media/image4.png"/><Relationship Id="rId2" Type="http://schemas.openxmlformats.org/officeDocument/2006/relationships/tags" Target="../tags/tag190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819400" y="3505200"/>
            <a:ext cx="4046855" cy="1501775"/>
          </a:xfrm>
        </p:spPr>
        <p:txBody>
          <a:bodyPr>
            <a:noAutofit/>
          </a:bodyPr>
          <a:p>
            <a:pPr lvl="0" algn="l" font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组合电路的分析方法和设计方法</a:t>
            </a:r>
            <a:endParaRPr lang="en-US" altLang="zh-CN" sz="2000">
              <a:solidFill>
                <a:schemeClr val="accent1">
                  <a:lumMod val="75000"/>
                </a:schemeClr>
              </a:solidFill>
            </a:endParaRPr>
          </a:p>
          <a:p>
            <a:pPr lvl="0" algn="l" font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加法器、编码器、译码器等中规模   </a:t>
            </a:r>
            <a:endParaRPr lang="en-US" altLang="zh-CN" sz="2000">
              <a:solidFill>
                <a:schemeClr val="accent1">
                  <a:lumMod val="75000"/>
                </a:schemeClr>
              </a:solidFill>
            </a:endParaRPr>
          </a:p>
          <a:p>
            <a:pPr lvl="0" algn="l" font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</a:rPr>
              <a:t>竞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争－冒险的产生及消除</a:t>
            </a:r>
            <a:endParaRPr lang="en-US" altLang="zh-CN"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514600" y="2209760"/>
            <a:ext cx="4238625" cy="1165622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7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第3章 组合逻辑电路 </a:t>
            </a:r>
            <a:endParaRPr lang="zh-CN" altLang="en-US" sz="27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分析所示组合电路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413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225901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1295400" y="2590800"/>
          <a:ext cx="6208713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Visio" r:id="rId8" imgW="5241290" imgH="3330575" progId="Visio.Drawing.11">
                  <p:embed/>
                </p:oleObj>
              </mc:Choice>
              <mc:Fallback>
                <p:oleObj name="Visio" r:id="rId8" imgW="5241290" imgH="333057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90800"/>
                        <a:ext cx="6208713" cy="3943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822450"/>
            <a:ext cx="1524000" cy="617538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ea typeface="黑体" panose="02010609060101010101" charset="-122"/>
              </a:rPr>
              <a:t>逻辑图</a:t>
            </a:r>
            <a:endParaRPr kumimoji="1" lang="zh-CN" altLang="en-US" sz="3200" b="1">
              <a:solidFill>
                <a:schemeClr val="dk1"/>
              </a:solidFill>
              <a:ea typeface="黑体" panose="02010609060101010101" charset="-122"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81200" y="3794125"/>
            <a:ext cx="1676400" cy="11049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ea typeface="黑体" panose="02010609060101010101" charset="-122"/>
              </a:rPr>
              <a:t>逻辑表达式</a:t>
            </a:r>
            <a:endParaRPr kumimoji="1" lang="zh-CN" altLang="en-US" sz="3200" b="1">
              <a:solidFill>
                <a:schemeClr val="dk1"/>
              </a:solidFill>
              <a:ea typeface="黑体" panose="02010609060101010101" charset="-122"/>
            </a:endParaRP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3044190" y="4953000"/>
            <a:ext cx="36893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square" lIns="0" rIns="0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00"/>
                </a:solidFill>
                <a:ea typeface="幼圆" panose="02010509060101010101" charset="-122"/>
              </a:rPr>
              <a:t>化简</a:t>
            </a:r>
            <a:endParaRPr kumimoji="1" lang="zh-CN" altLang="en-US" sz="2400" b="1">
              <a:solidFill>
                <a:srgbClr val="000000"/>
              </a:solidFill>
              <a:ea typeface="幼圆" panose="02010509060101010101" charset="-122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5410200" y="4191000"/>
          <a:ext cx="1422400" cy="169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3" imgW="736600" imgH="889000" progId="Equation.DSMT4">
                  <p:embed/>
                </p:oleObj>
              </mc:Choice>
              <mc:Fallback>
                <p:oleObj name="Equation" r:id="rId3" imgW="736600" imgH="889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191000"/>
                        <a:ext cx="1422400" cy="1697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0"/>
          <p:cNvGraphicFramePr>
            <a:graphicFrameLocks noChangeAspect="1"/>
          </p:cNvGraphicFramePr>
          <p:nvPr/>
        </p:nvGraphicFramePr>
        <p:xfrm>
          <a:off x="4724400" y="1676400"/>
          <a:ext cx="3581400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Visio" r:id="rId5" imgW="3954145" imgH="2514600" progId="Visio.Drawing.11">
                  <p:embed/>
                </p:oleObj>
              </mc:Choice>
              <mc:Fallback>
                <p:oleObj name="Visio" r:id="rId5" imgW="3954145" imgH="2514600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676400"/>
                        <a:ext cx="3581400" cy="227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1981200" y="2459355"/>
            <a:ext cx="838200" cy="1225550"/>
            <a:chOff x="1200" y="4190"/>
            <a:chExt cx="1320" cy="1930"/>
          </a:xfrm>
        </p:grpSpPr>
        <p:sp>
          <p:nvSpPr>
            <p:cNvPr id="18445" name="AutoShape 13"/>
            <p:cNvSpPr>
              <a:spLocks noChangeArrowheads="1"/>
            </p:cNvSpPr>
            <p:nvPr/>
          </p:nvSpPr>
          <p:spPr bwMode="auto">
            <a:xfrm>
              <a:off x="2160" y="4190"/>
              <a:ext cx="360" cy="1930"/>
            </a:xfrm>
            <a:prstGeom prst="downArrow">
              <a:avLst>
                <a:gd name="adj1" fmla="val 50000"/>
                <a:gd name="adj2" fmla="val 134028"/>
              </a:avLst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p>
              <a:endParaRPr lang="zh-CN" altLang="en-US"/>
            </a:p>
          </p:txBody>
        </p:sp>
        <p:sp>
          <p:nvSpPr>
            <p:cNvPr id="18446" name="Oval 14"/>
            <p:cNvSpPr>
              <a:spLocks noChangeArrowheads="1"/>
            </p:cNvSpPr>
            <p:nvPr/>
          </p:nvSpPr>
          <p:spPr bwMode="auto">
            <a:xfrm>
              <a:off x="1200" y="4550"/>
              <a:ext cx="865" cy="830"/>
            </a:xfrm>
            <a:prstGeom prst="ellipse">
              <a:avLst/>
            </a:prstGeom>
            <a:noFill/>
            <a:ln w="9525">
              <a:solidFill>
                <a:srgbClr val="CC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sz="2400"/>
                <a:t> 1  </a:t>
              </a:r>
              <a:endParaRPr kumimoji="1" lang="en-US" altLang="zh-CN" sz="2400"/>
            </a:p>
          </p:txBody>
        </p:sp>
      </p:grp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3048000" y="2660650"/>
            <a:ext cx="990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CC0066"/>
                </a:solidFill>
                <a:latin typeface="Tahoma" panose="020B0604030504040204" charset="0"/>
                <a:ea typeface="幼圆" panose="02010509060101010101" charset="-122"/>
              </a:rPr>
              <a:t>逐</a:t>
            </a:r>
            <a:endParaRPr kumimoji="1" lang="zh-CN" altLang="en-US" sz="2400" b="1">
              <a:solidFill>
                <a:srgbClr val="CC0066"/>
              </a:solidFill>
              <a:latin typeface="Tahoma" panose="020B0604030504040204" charset="0"/>
              <a:ea typeface="幼圆" panose="02010509060101010101" charset="-122"/>
            </a:endParaRPr>
          </a:p>
          <a:p>
            <a:r>
              <a:rPr kumimoji="1" lang="zh-CN" altLang="en-US" sz="2400" b="1">
                <a:solidFill>
                  <a:srgbClr val="CC0066"/>
                </a:solidFill>
                <a:latin typeface="Tahoma" panose="020B0604030504040204" charset="0"/>
                <a:ea typeface="幼圆" panose="02010509060101010101" charset="-122"/>
              </a:rPr>
              <a:t>级</a:t>
            </a:r>
            <a:endParaRPr kumimoji="1" lang="zh-CN" altLang="en-US" sz="2400" b="1">
              <a:solidFill>
                <a:srgbClr val="CC0066"/>
              </a:solidFill>
              <a:latin typeface="Tahoma" panose="020B0604030504040204" charset="0"/>
              <a:ea typeface="幼圆" panose="02010509060101010101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905000" y="4953000"/>
            <a:ext cx="990600" cy="685800"/>
            <a:chOff x="1080" y="8030"/>
            <a:chExt cx="1560" cy="1080"/>
          </a:xfrm>
        </p:grpSpPr>
        <p:sp>
          <p:nvSpPr>
            <p:cNvPr id="15" name="AutoShape 15"/>
            <p:cNvSpPr>
              <a:spLocks noChangeArrowheads="1"/>
            </p:cNvSpPr>
            <p:nvPr/>
          </p:nvSpPr>
          <p:spPr bwMode="auto">
            <a:xfrm>
              <a:off x="2280" y="8030"/>
              <a:ext cx="360" cy="1080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rgbClr val="CC3300">
                <a:alpha val="50000"/>
              </a:srgb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p>
              <a:endParaRPr lang="zh-CN" altLang="en-US"/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1080" y="8040"/>
              <a:ext cx="865" cy="830"/>
            </a:xfrm>
            <a:prstGeom prst="ellipse">
              <a:avLst/>
            </a:prstGeom>
            <a:noFill/>
            <a:ln w="9525">
              <a:solidFill>
                <a:srgbClr val="CC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sz="2400"/>
                <a:t> 2  </a:t>
              </a:r>
              <a:endParaRPr kumimoji="1" lang="en-US" altLang="zh-CN" sz="2400"/>
            </a:p>
          </p:txBody>
        </p:sp>
      </p:grp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1pPr>
            <a:lvl2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3" grpId="0" bldLvl="0" animBg="1" autoUpdateAnimBg="0"/>
      <p:bldP spid="5" grpId="0" advAuto="0" autoUpdateAnimBg="0" build="p"/>
      <p:bldP spid="1845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0733" name="Text Box 1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477000" y="923925"/>
            <a:ext cx="2667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endParaRPr kumimoji="1" lang="en-US" altLang="zh-CN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1pPr>
            <a:lvl2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09800" y="1828800"/>
            <a:ext cx="5016500" cy="4401820"/>
            <a:chOff x="3480" y="2880"/>
            <a:chExt cx="7900" cy="6932"/>
          </a:xfrm>
        </p:grpSpPr>
        <p:sp>
          <p:nvSpPr>
            <p:cNvPr id="30723" name="Text Box 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480" y="2880"/>
              <a:ext cx="3000" cy="1695"/>
            </a:xfrm>
            <a:prstGeom prst="rect">
              <a:avLst/>
            </a:prstGeom>
            <a:noFill/>
            <a:ln w="38100">
              <a:solidFill>
                <a:srgbClr val="CC33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最简与或表达式</a:t>
              </a:r>
              <a:endPara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724" name="AutoShape 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80" y="4680"/>
              <a:ext cx="360" cy="2280"/>
            </a:xfrm>
            <a:prstGeom prst="downArrow">
              <a:avLst>
                <a:gd name="adj1" fmla="val 50000"/>
                <a:gd name="adj2" fmla="val 158333"/>
              </a:avLst>
            </a:prstGeom>
            <a:solidFill>
              <a:srgbClr val="CC3300">
                <a:alpha val="50000"/>
              </a:srgbClr>
            </a:solidFill>
            <a:ln w="9525">
              <a:solidFill>
                <a:schemeClr val="dk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725" name="Oval 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792" y="5283"/>
              <a:ext cx="960" cy="824"/>
            </a:xfrm>
            <a:prstGeom prst="ellipse">
              <a:avLst/>
            </a:prstGeom>
            <a:noFill/>
            <a:ln w="9525">
              <a:solidFill>
                <a:srgbClr val="CC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 3  </a:t>
              </a:r>
              <a:endPara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726" name="Text Box 6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720" y="7080"/>
              <a:ext cx="2400" cy="919"/>
            </a:xfrm>
            <a:prstGeom prst="rect">
              <a:avLst/>
            </a:prstGeom>
            <a:noFill/>
            <a:ln w="38100">
              <a:solidFill>
                <a:srgbClr val="CC33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真值表</a:t>
              </a:r>
              <a:endPara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730" name="AutoShape 1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680" y="8050"/>
              <a:ext cx="360" cy="1430"/>
            </a:xfrm>
            <a:prstGeom prst="downArrow">
              <a:avLst>
                <a:gd name="adj1" fmla="val 50000"/>
                <a:gd name="adj2" fmla="val 99306"/>
              </a:avLst>
            </a:prstGeom>
            <a:solidFill>
              <a:srgbClr val="CC3300">
                <a:alpha val="50000"/>
              </a:srgbClr>
            </a:solidFill>
            <a:ln w="9525">
              <a:solidFill>
                <a:schemeClr val="dk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731" name="Oval 1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72" y="8283"/>
              <a:ext cx="960" cy="824"/>
            </a:xfrm>
            <a:prstGeom prst="ellipse">
              <a:avLst/>
            </a:prstGeom>
            <a:noFill/>
            <a:ln w="9525">
              <a:solidFill>
                <a:srgbClr val="CC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 4  </a:t>
              </a:r>
              <a:endPara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aphicFrame>
          <p:nvGraphicFramePr>
            <p:cNvPr id="30736" name="Object 16"/>
            <p:cNvGraphicFramePr>
              <a:graphicFrameLocks noChangeAspect="1"/>
            </p:cNvGraphicFramePr>
            <p:nvPr/>
          </p:nvGraphicFramePr>
          <p:xfrm>
            <a:off x="7080" y="3000"/>
            <a:ext cx="4300" cy="1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9" name="Equation" r:id="rId13" imgW="1130300" imgH="508000" progId="Equation.DSMT4">
                    <p:embed/>
                  </p:oleObj>
                </mc:Choice>
                <mc:Fallback>
                  <p:oleObj name="Equation" r:id="rId13" imgW="1130300" imgH="5080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0" y="3000"/>
                          <a:ext cx="4300" cy="1935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" name="Object 2"/>
            <p:cNvGraphicFramePr>
              <a:graphicFrameLocks noChangeAspect="1"/>
            </p:cNvGraphicFramePr>
            <p:nvPr/>
          </p:nvGraphicFramePr>
          <p:xfrm>
            <a:off x="6960" y="5400"/>
            <a:ext cx="3915" cy="4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文档" r:id="rId15" imgW="1084580" imgH="1221740" progId="Word.Document.8">
                    <p:embed/>
                  </p:oleObj>
                </mc:Choice>
                <mc:Fallback>
                  <p:oleObj name="文档" r:id="rId15" imgW="1084580" imgH="1221740" progId="Word.Document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-1393" b="8067"/>
                        <a:stretch>
                          <a:fillRect/>
                        </a:stretch>
                      </p:blipFill>
                      <p:spPr bwMode="auto">
                        <a:xfrm>
                          <a:off x="6960" y="5400"/>
                          <a:ext cx="3915" cy="4413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7577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2895600" y="2017713"/>
            <a:ext cx="6059488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  <a:buNone/>
            </a:pPr>
            <a:r>
              <a:rPr kumimoji="1" lang="en-US" altLang="zh-CN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可看出该电路为一个二进制的加法器。A为被加数，B为加数，S为两者的和，而C为进位位。但是可以发现，该加法器只考虑了被加数与加数的相加，并未考虑低位向高位的进位，所以该加法器称为半加器。</a:t>
            </a:r>
            <a:endParaRPr kumimoji="1" lang="en-US" altLang="zh-CN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>
              <a:buClrTx/>
              <a:buSzTx/>
              <a:buFontTx/>
              <a:buNone/>
            </a:pPr>
            <a:endParaRPr kumimoji="1" lang="en-US" altLang="zh-CN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5780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90600" y="2057400"/>
            <a:ext cx="1905000" cy="107632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电路的逻辑功能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781" name="Rectangle 5"/>
          <p:cNvSpPr>
            <a:spLocks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 </a:t>
            </a:r>
            <a:r>
              <a:rPr lang="zh-CN" altLang="en-US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分析所示组合电路 </a:t>
            </a:r>
            <a:endParaRPr lang="zh-CN" altLang="en-US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820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225901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667000"/>
            <a:ext cx="56292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1747" name="Rectangle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310673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3144838" y="5257800"/>
          <a:ext cx="26162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Equation" r:id="rId7" imgW="901065" imgH="254000" progId="Equation.DSMT4">
                  <p:embed/>
                </p:oleObj>
              </mc:Choice>
              <mc:Fallback>
                <p:oleObj name="Equation" r:id="rId7" imgW="901065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838" y="5257800"/>
                        <a:ext cx="2616200" cy="727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38200" y="1905000"/>
            <a:ext cx="1524000" cy="58356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逻辑图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1" name="Text Box 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38200" y="4943475"/>
            <a:ext cx="1676400" cy="107632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逻辑表达式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2" name="AutoShape 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371600" y="2514600"/>
            <a:ext cx="228600" cy="2438400"/>
          </a:xfrm>
          <a:prstGeom prst="downArrow">
            <a:avLst>
              <a:gd name="adj1" fmla="val 50000"/>
              <a:gd name="adj2" fmla="val 266667"/>
            </a:avLst>
          </a:prstGeom>
          <a:solidFill>
            <a:srgbClr val="CC3300">
              <a:alpha val="50000"/>
            </a:srgbClr>
          </a:solidFill>
          <a:ln w="9525">
            <a:solidFill>
              <a:schemeClr val="dk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3" name="Oval 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07926" y="3202274"/>
            <a:ext cx="609823" cy="523303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1  </a:t>
            </a:r>
            <a:endParaRPr kumimoji="1"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1699895" y="2743200"/>
            <a:ext cx="73850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从输入到输出逐级写出</a:t>
            </a:r>
            <a:endParaRPr kumimoji="1" lang="zh-CN" altLang="en-US" sz="24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761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05000"/>
            <a:ext cx="56292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1pPr>
            <a:lvl2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 bldLvl="0" animBg="1" autoUpdateAnimBg="0"/>
      <p:bldP spid="31751" grpId="0" bldLvl="0" animBg="1" autoUpdateAnimBg="0"/>
      <p:bldP spid="31752" grpId="0" bldLvl="0" animBg="1"/>
      <p:bldP spid="31753" grpId="0" bldLvl="0" animBg="1" autoUpdateAnimBg="0"/>
      <p:bldP spid="31758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3429000" y="2965450"/>
          <a:ext cx="32766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8" name="Equation" r:id="rId6" imgW="951865" imgH="203200" progId="Equation.DSMT4">
                  <p:embed/>
                </p:oleObj>
              </mc:Choice>
              <mc:Fallback>
                <p:oleObj name="Equation" r:id="rId6" imgW="951865" imgH="203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965450"/>
                        <a:ext cx="32766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5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1600" y="2051050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CC3300">
              <a:alpha val="50000"/>
            </a:srgbClr>
          </a:solidFill>
          <a:ln w="9525">
            <a:solidFill>
              <a:schemeClr val="dk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806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85800" y="2813050"/>
            <a:ext cx="1905000" cy="107632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最简与或表达式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986790" y="1974850"/>
            <a:ext cx="36893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化简</a:t>
            </a:r>
            <a:endParaRPr kumimoji="1" lang="zh-CN" altLang="en-US" sz="24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808" name="Oval 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37259" y="2059823"/>
            <a:ext cx="627557" cy="522205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2  </a:t>
            </a:r>
            <a:endParaRPr kumimoji="1"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813" name="Rectangle 13"/>
          <p:cNvSpPr>
            <a:spLocks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76814" name="AutoShape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63675" y="3962400"/>
            <a:ext cx="228600" cy="1447800"/>
          </a:xfrm>
          <a:prstGeom prst="downArrow">
            <a:avLst>
              <a:gd name="adj1" fmla="val 50000"/>
              <a:gd name="adj2" fmla="val 158333"/>
            </a:avLst>
          </a:prstGeom>
          <a:solidFill>
            <a:srgbClr val="CC3300">
              <a:alpha val="50000"/>
            </a:srgbClr>
          </a:solidFill>
          <a:ln w="9525">
            <a:solidFill>
              <a:schemeClr val="dk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815" name="Oval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789659" y="4422023"/>
            <a:ext cx="627557" cy="522205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3  </a:t>
            </a:r>
            <a:endParaRPr kumimoji="1"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816" name="Text Box 1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54075" y="5486400"/>
            <a:ext cx="1524000" cy="583565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真值表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6817" name="Object 17"/>
          <p:cNvGraphicFramePr>
            <a:graphicFrameLocks noChangeAspect="1"/>
          </p:cNvGraphicFramePr>
          <p:nvPr/>
        </p:nvGraphicFramePr>
        <p:xfrm>
          <a:off x="3657600" y="3965575"/>
          <a:ext cx="2220913" cy="264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9" name="文档" r:id="rId14" imgW="1036955" imgH="1238885" progId="Word.Document.8">
                  <p:embed/>
                </p:oleObj>
              </mc:Choice>
              <mc:Fallback>
                <p:oleObj name="文档" r:id="rId14" imgW="1036955" imgH="1238885" progId="Word.Document.8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393" b="8067"/>
                      <a:stretch>
                        <a:fillRect/>
                      </a:stretch>
                    </p:blipFill>
                    <p:spPr bwMode="auto">
                      <a:xfrm>
                        <a:off x="3657600" y="3965575"/>
                        <a:ext cx="2220913" cy="264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680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680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6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6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bldLvl="0" animBg="1"/>
      <p:bldP spid="76806" grpId="0" bldLvl="0" animBg="1" autoUpdateAnimBg="0"/>
      <p:bldP spid="76807" grpId="0" advAuto="0" autoUpdateAnimBg="0" build="p"/>
      <p:bldP spid="76808" grpId="0" bldLvl="0" animBg="1" autoUpdateAnimBg="0"/>
      <p:bldP spid="76814" grpId="0" bldLvl="0" animBg="1"/>
      <p:bldP spid="76815" grpId="0" bldLvl="0" animBg="1" autoUpdateAnimBg="0"/>
      <p:bldP spid="76816" grpId="0" bldLvl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2779" name="Text Box 1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981200"/>
            <a:ext cx="1905000" cy="1076325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电路的逻辑功能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80" name="Text Box 1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133600" y="3352800"/>
            <a:ext cx="6172200" cy="2676525"/>
          </a:xfrm>
          <a:prstGeom prst="rect">
            <a:avLst/>
          </a:prstGeom>
          <a:noFill/>
          <a:ln w="9525">
            <a:solidFill>
              <a:schemeClr val="dk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M=1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Y=A</a:t>
            </a:r>
            <a:endParaRPr kumimoji="1" lang="en-US" altLang="zh-CN" sz="2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M=0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Y=B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kumimoji="1"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因此，该电路是一个二选一的电路。</a:t>
            </a:r>
            <a:endParaRPr kumimoji="1"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2400" b="1" u="sng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：当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M=0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时，第一个与非门无论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为多 </a:t>
            </a:r>
            <a:endParaRPr kumimoji="1"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少，输出恒为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，因此，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电平对与非  </a:t>
            </a:r>
            <a:endParaRPr kumimoji="1"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门有封门作用。</a:t>
            </a:r>
            <a:endParaRPr kumimoji="1" lang="zh-CN" altLang="en-US" sz="2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1pPr>
            <a:lvl2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9" grpId="0" bldLvl="0" animBg="1" autoUpdateAnimBg="0"/>
      <p:bldP spid="3278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课堂练习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19400"/>
            <a:ext cx="7391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1371600" y="18288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练习题</a:t>
            </a:r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828800" y="1524000"/>
            <a:ext cx="4696460" cy="2571750"/>
            <a:chOff x="3475" y="3479"/>
            <a:chExt cx="7396" cy="4050"/>
          </a:xfrm>
        </p:grpSpPr>
        <p:sp>
          <p:nvSpPr>
            <p:cNvPr id="4" name="矩形 3"/>
            <p:cNvSpPr/>
            <p:nvPr>
              <p:custDataLst>
                <p:tags r:id="rId1"/>
              </p:custDataLst>
            </p:nvPr>
          </p:nvSpPr>
          <p:spPr>
            <a:xfrm>
              <a:off x="4295" y="4861"/>
              <a:ext cx="538" cy="8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7059" y="3479"/>
              <a:ext cx="538" cy="8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7059" y="5072"/>
              <a:ext cx="538" cy="8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7059" y="6665"/>
              <a:ext cx="538" cy="8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9373" y="5074"/>
              <a:ext cx="538" cy="8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>
              <a:off x="3838" y="5011"/>
              <a:ext cx="45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7"/>
              </p:custDataLst>
            </p:nvPr>
          </p:nvCxnSpPr>
          <p:spPr>
            <a:xfrm>
              <a:off x="3844" y="5301"/>
              <a:ext cx="45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8"/>
              </p:custDataLst>
            </p:nvPr>
          </p:nvCxnSpPr>
          <p:spPr>
            <a:xfrm>
              <a:off x="3844" y="5574"/>
              <a:ext cx="45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3475" y="4774"/>
              <a:ext cx="452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4459" y="4947"/>
                  <a:ext cx="204" cy="2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"/>
                  </p:custDataLst>
                </p:nvPr>
              </p:nvSpPr>
              <p:spPr>
                <a:xfrm>
                  <a:off x="4459" y="4947"/>
                  <a:ext cx="204" cy="25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3475" y="5078"/>
              <a:ext cx="440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B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3475" y="5382"/>
              <a:ext cx="440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15"/>
              </p:custDataLst>
            </p:nvPr>
          </p:nvSpPr>
          <p:spPr>
            <a:xfrm>
              <a:off x="4837" y="5234"/>
              <a:ext cx="104" cy="10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3" idx="6"/>
            </p:cNvCxnSpPr>
            <p:nvPr>
              <p:custDataLst>
                <p:tags r:id="rId16"/>
              </p:custDataLst>
            </p:nvPr>
          </p:nvCxnSpPr>
          <p:spPr>
            <a:xfrm flipV="1">
              <a:off x="4941" y="5284"/>
              <a:ext cx="2118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17"/>
              </p:custDataLst>
            </p:nvPr>
          </p:nvCxnSpPr>
          <p:spPr>
            <a:xfrm>
              <a:off x="6602" y="5725"/>
              <a:ext cx="45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>
              <p:custDataLst>
                <p:tags r:id="rId18"/>
              </p:custDataLst>
            </p:nvPr>
          </p:nvSpPr>
          <p:spPr>
            <a:xfrm>
              <a:off x="6200" y="5524"/>
              <a:ext cx="440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B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9"/>
              </p:custDataLst>
            </p:nvPr>
          </p:nvSpPr>
          <p:spPr>
            <a:xfrm>
              <a:off x="6226" y="4831"/>
              <a:ext cx="48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-US" altLang="zh-CN" sz="700" dirty="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20"/>
              </p:custDataLst>
            </p:nvPr>
          </p:nvSpPr>
          <p:spPr>
            <a:xfrm>
              <a:off x="5844" y="5244"/>
              <a:ext cx="79" cy="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7226" y="5166"/>
                  <a:ext cx="204" cy="2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2"/>
                  </p:custDataLst>
                </p:nvPr>
              </p:nvSpPr>
              <p:spPr>
                <a:xfrm>
                  <a:off x="7226" y="5166"/>
                  <a:ext cx="204" cy="25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7226" y="3571"/>
                  <a:ext cx="204" cy="2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4"/>
                  </p:custDataLst>
                </p:nvPr>
              </p:nvSpPr>
              <p:spPr>
                <a:xfrm>
                  <a:off x="7226" y="3571"/>
                  <a:ext cx="204" cy="25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连接符: 肘形 35"/>
            <p:cNvCxnSpPr>
              <a:stCxn id="30" idx="0"/>
            </p:cNvCxnSpPr>
            <p:nvPr>
              <p:custDataLst>
                <p:tags r:id="rId25"/>
              </p:custDataLst>
            </p:nvPr>
          </p:nvCxnSpPr>
          <p:spPr>
            <a:xfrm rot="5400000" flipH="1" flipV="1">
              <a:off x="5928" y="4113"/>
              <a:ext cx="1087" cy="1176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26"/>
              </p:custDataLst>
            </p:nvPr>
          </p:nvCxnSpPr>
          <p:spPr>
            <a:xfrm>
              <a:off x="6602" y="3680"/>
              <a:ext cx="45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>
              <p:custDataLst>
                <p:tags r:id="rId27"/>
              </p:custDataLst>
            </p:nvPr>
          </p:nvSpPr>
          <p:spPr>
            <a:xfrm>
              <a:off x="6200" y="3479"/>
              <a:ext cx="452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39" name="直接连接符 38"/>
            <p:cNvCxnSpPr/>
            <p:nvPr>
              <p:custDataLst>
                <p:tags r:id="rId28"/>
              </p:custDataLst>
            </p:nvPr>
          </p:nvCxnSpPr>
          <p:spPr>
            <a:xfrm>
              <a:off x="6602" y="7317"/>
              <a:ext cx="45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>
              <p:custDataLst>
                <p:tags r:id="rId29"/>
              </p:custDataLst>
            </p:nvPr>
          </p:nvSpPr>
          <p:spPr>
            <a:xfrm>
              <a:off x="6200" y="7117"/>
              <a:ext cx="440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C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41" name="连接符: 肘形 40"/>
            <p:cNvCxnSpPr/>
            <p:nvPr>
              <p:custDataLst>
                <p:tags r:id="rId30"/>
              </p:custDataLst>
            </p:nvPr>
          </p:nvCxnSpPr>
          <p:spPr>
            <a:xfrm rot="16200000" flipH="1">
              <a:off x="5584" y="5419"/>
              <a:ext cx="1774" cy="1176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>
              <p:custDataLst>
                <p:tags r:id="rId31"/>
              </p:custDataLst>
            </p:nvPr>
          </p:nvSpPr>
          <p:spPr>
            <a:xfrm>
              <a:off x="9504" y="5162"/>
              <a:ext cx="278" cy="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r>
                <a:rPr lang="zh-CN" altLang="en-US" sz="1050" dirty="0">
                  <a:latin typeface="Cambria Math" panose="02040503050406030204" pitchFamily="18" charset="0"/>
                </a:rPr>
                <a:t>≥</a:t>
              </a:r>
              <a:r>
                <a:rPr lang="en-US" altLang="zh-CN" sz="1050" dirty="0">
                  <a:latin typeface="Cambria Math" panose="02040503050406030204" pitchFamily="18" charset="0"/>
                </a:rPr>
                <a:t>1</a:t>
              </a:r>
              <a:endParaRPr lang="zh-CN" altLang="en-US" sz="1050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文本框 44"/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7226" y="6761"/>
                  <a:ext cx="204" cy="2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3"/>
                  </p:custDataLst>
                </p:nvPr>
              </p:nvSpPr>
              <p:spPr>
                <a:xfrm>
                  <a:off x="7226" y="6761"/>
                  <a:ext cx="204" cy="25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连接符: 肘形 46"/>
            <p:cNvCxnSpPr>
              <a:stCxn id="5" idx="3"/>
            </p:cNvCxnSpPr>
            <p:nvPr>
              <p:custDataLst>
                <p:tags r:id="rId34"/>
              </p:custDataLst>
            </p:nvPr>
          </p:nvCxnSpPr>
          <p:spPr>
            <a:xfrm>
              <a:off x="7598" y="3911"/>
              <a:ext cx="1776" cy="1323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6" idx="3"/>
              <a:endCxn id="8" idx="1"/>
            </p:cNvCxnSpPr>
            <p:nvPr>
              <p:custDataLst>
                <p:tags r:id="rId35"/>
              </p:custDataLst>
            </p:nvPr>
          </p:nvCxnSpPr>
          <p:spPr>
            <a:xfrm>
              <a:off x="7598" y="5504"/>
              <a:ext cx="1776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连接符: 肘形 57"/>
            <p:cNvCxnSpPr/>
            <p:nvPr>
              <p:custDataLst>
                <p:tags r:id="rId36"/>
              </p:custDataLst>
            </p:nvPr>
          </p:nvCxnSpPr>
          <p:spPr>
            <a:xfrm flipV="1">
              <a:off x="7598" y="5794"/>
              <a:ext cx="1776" cy="1303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>
              <p:custDataLst>
                <p:tags r:id="rId37"/>
              </p:custDataLst>
            </p:nvPr>
          </p:nvSpPr>
          <p:spPr>
            <a:xfrm>
              <a:off x="7824" y="3507"/>
              <a:ext cx="48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-US" altLang="zh-CN" sz="700" dirty="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8"/>
              </p:custDataLst>
            </p:nvPr>
          </p:nvSpPr>
          <p:spPr>
            <a:xfrm>
              <a:off x="7866" y="5081"/>
              <a:ext cx="48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-US" altLang="zh-CN" sz="700" dirty="0"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9"/>
              </p:custDataLst>
            </p:nvPr>
          </p:nvSpPr>
          <p:spPr>
            <a:xfrm>
              <a:off x="7815" y="6655"/>
              <a:ext cx="48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P</a:t>
              </a:r>
              <a:r>
                <a:rPr lang="en-US" altLang="zh-CN" sz="700" dirty="0"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3" name="椭圆 62"/>
            <p:cNvSpPr/>
            <p:nvPr>
              <p:custDataLst>
                <p:tags r:id="rId40"/>
              </p:custDataLst>
            </p:nvPr>
          </p:nvSpPr>
          <p:spPr>
            <a:xfrm>
              <a:off x="9918" y="5438"/>
              <a:ext cx="104" cy="10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4" name="直接连接符 63"/>
            <p:cNvCxnSpPr/>
            <p:nvPr>
              <p:custDataLst>
                <p:tags r:id="rId41"/>
              </p:custDataLst>
            </p:nvPr>
          </p:nvCxnSpPr>
          <p:spPr>
            <a:xfrm>
              <a:off x="10022" y="5490"/>
              <a:ext cx="45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>
              <p:custDataLst>
                <p:tags r:id="rId42"/>
              </p:custDataLst>
            </p:nvPr>
          </p:nvSpPr>
          <p:spPr>
            <a:xfrm>
              <a:off x="10457" y="5276"/>
              <a:ext cx="415" cy="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100" dirty="0">
                  <a:latin typeface="Times New Roman" panose="02020603050405020304" charset="0"/>
                  <a:cs typeface="Times New Roman" panose="02020603050405020304" charset="0"/>
                </a:rPr>
                <a:t>F</a:t>
              </a:r>
              <a:endParaRPr lang="zh-CN" altLang="en-US" sz="11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819400" y="51816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答案：一致性电路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43"/>
            </p:custDataLst>
          </p:nvPr>
        </p:nvSpPr>
        <p:spPr>
          <a:xfrm>
            <a:off x="914400" y="5334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练习题</a:t>
            </a:r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4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数字电路的分类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按其逻辑功能</a:t>
            </a:r>
            <a:endParaRPr lang="zh-CN" altLang="en-US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组合逻辑电路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Combinational Logic Circuit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时序逻辑电路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Sequential Logic Circuit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3.2.2  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组合电路的设计方法</a:t>
            </a:r>
            <a:endParaRPr lang="en-US" altLang="zh-CN" b="1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设计组合电路要完成的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工作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根据给出的实际逻辑问题，求出实现这一逻辑功能的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最简逻辑电路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 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600200" y="3962400"/>
            <a:ext cx="6858000" cy="95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最简：所用的器件数目最少，种类最少，连线也最少。</a:t>
            </a:r>
            <a:endParaRPr lang="zh-CN" altLang="en-US" sz="2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组合电路的设计方法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685800" y="2017713"/>
            <a:ext cx="8269288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0" indent="-609600" algn="l" defTabSz="914400"/>
            <a:r>
              <a:rPr lang="zh-CN" altLang="en-US" sz="2400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cs typeface="微软雅黑" panose="020B0503020204020204" charset="-122"/>
                <a:sym typeface="+mn-ea"/>
              </a:rPr>
              <a:t>步骤</a:t>
            </a:r>
            <a:endParaRPr lang="zh-CN" altLang="en-US" sz="2400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90600" lvl="1" indent="-53340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分析事件的因果关系，确定输入变量和输出变量。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90600" lvl="1" indent="-53340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定义逻辑状态的含义，并对逻辑变量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赋值。</a:t>
            </a:r>
            <a:endParaRPr lang="zh-CN" altLang="en-US" sz="2400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90600" lvl="1" indent="-53340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根据给定的因果关系列出真值表 。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90600" lvl="1" indent="-53340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由真值表写出对应的逻辑函数表达式。</a:t>
            </a:r>
            <a:endParaRPr lang="zh-CN" altLang="en-US" sz="2400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组合电路的设计方法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533400" y="1905000"/>
            <a:ext cx="797814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None/>
            </a:pP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步骤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续</a:t>
            </a:r>
            <a:r>
              <a:rPr lang="zh-CN" altLang="en-US" b="1" u="sng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zh-CN" altLang="en-US" b="1" u="sng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90600" lvl="1" indent="-53340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选择器件的类型。 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90600" lvl="1" indent="-53340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将逻辑函数化简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90600" lvl="1" indent="-533400" algn="l" defTabSz="914400">
              <a:buChar char="l"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根据化简后的逻辑函数表达式，画出逻辑电路图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1pPr>
            <a:lvl2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组合电路的设计方法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990" name="Rectangle 6"/>
          <p:cNvSpPr>
            <a:spLocks noGrp="1" noChangeArrowheads="1"/>
          </p:cNvSpPr>
          <p:nvPr>
            <p:ph idx="4294967295"/>
            <p:custDataLst>
              <p:tags r:id="rId6"/>
            </p:custDataLst>
          </p:nvPr>
        </p:nvSpPr>
        <p:spPr>
          <a:xfrm>
            <a:off x="1150938" y="1905000"/>
            <a:ext cx="7804150" cy="4227513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None/>
            </a:pP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  设计一个监视交通信号灯工作状态的逻辑电路。每一组信号灯由红、黄、绿三盏灯组成。正常工作时，任何时刻必须有一盏灯亮，而且只允许有一盏灯亮。当出现其他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种点亮状态时，电路发生故障，这时要求发出故障信号，以提醒维护人员前去修理。 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-60960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4773930"/>
            <a:ext cx="748665" cy="1474470"/>
          </a:xfrm>
          <a:prstGeom prst="rect">
            <a:avLst/>
          </a:prstGeom>
        </p:spPr>
      </p:pic>
      <p:sp>
        <p:nvSpPr>
          <p:cNvPr id="55301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" y="1295400"/>
            <a:ext cx="2057400" cy="82994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确定变量并赋值</a:t>
            </a:r>
            <a:endParaRPr kumimoji="1" lang="zh-CN" altLang="en-US" sz="24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600" y="2971800"/>
            <a:ext cx="1676400" cy="58356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真值表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303" name="AutoShape 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95400" y="2209800"/>
            <a:ext cx="152400" cy="762000"/>
          </a:xfrm>
          <a:prstGeom prst="downArrow">
            <a:avLst>
              <a:gd name="adj1" fmla="val 50000"/>
              <a:gd name="adj2" fmla="val 125000"/>
            </a:avLst>
          </a:prstGeom>
          <a:solidFill>
            <a:srgbClr val="CC3300">
              <a:alpha val="50000"/>
            </a:srgbClr>
          </a:solidFill>
          <a:ln w="9525">
            <a:solidFill>
              <a:schemeClr val="dk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304" name="Oval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31726" y="2287874"/>
            <a:ext cx="609823" cy="523303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1  </a:t>
            </a:r>
            <a:endParaRPr kumimoji="1"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305" name="AutoShape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95400" y="3581400"/>
            <a:ext cx="228600" cy="990600"/>
          </a:xfrm>
          <a:prstGeom prst="downArrow">
            <a:avLst>
              <a:gd name="adj1" fmla="val 50000"/>
              <a:gd name="adj2" fmla="val 108333"/>
            </a:avLst>
          </a:prstGeom>
          <a:solidFill>
            <a:srgbClr val="CC3300">
              <a:alpha val="50000"/>
            </a:srgbClr>
          </a:solidFill>
          <a:ln w="9525">
            <a:solidFill>
              <a:schemeClr val="dk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306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3400" y="4572000"/>
            <a:ext cx="1905000" cy="107632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逻辑函数表达式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308" name="Oval 1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55526" y="3659474"/>
            <a:ext cx="609823" cy="523303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2  </a:t>
            </a:r>
            <a:endParaRPr kumimoji="1"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311" name="Text Box 1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667000" y="1295400"/>
            <a:ext cx="6248400" cy="8223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输入变量：三盏灯的状态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，亮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灭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输出变量：故障信号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正常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故障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314" name="Rectangle 18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0" y="186848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5313" name="Object 17"/>
          <p:cNvGraphicFramePr>
            <a:graphicFrameLocks noChangeAspect="1"/>
          </p:cNvGraphicFramePr>
          <p:nvPr/>
        </p:nvGraphicFramePr>
        <p:xfrm>
          <a:off x="2895600" y="2362200"/>
          <a:ext cx="2185988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8" name="Visio" r:id="rId15" imgW="1583055" imgH="1710055" progId="Visio.Drawing.11">
                  <p:embed/>
                </p:oleObj>
              </mc:Choice>
              <mc:Fallback>
                <p:oleObj name="Visio" r:id="rId15" imgW="1583055" imgH="1710055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362200"/>
                        <a:ext cx="2185988" cy="23622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6" name="Rectangle 2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0" y="252571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5315" name="Object 19"/>
          <p:cNvGraphicFramePr>
            <a:graphicFrameLocks noChangeAspect="1"/>
          </p:cNvGraphicFramePr>
          <p:nvPr/>
        </p:nvGraphicFramePr>
        <p:xfrm>
          <a:off x="2640013" y="5029200"/>
          <a:ext cx="56927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9" name="Equation" r:id="rId18" imgW="2451100" imgH="215900" progId="Equation.DSMT4">
                  <p:embed/>
                </p:oleObj>
              </mc:Choice>
              <mc:Fallback>
                <p:oleObj name="Equation" r:id="rId18" imgW="2451100" imgH="2159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5029200"/>
                        <a:ext cx="5692775" cy="5095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7" name="Text Box 21"/>
          <p:cNvSpPr txBox="1">
            <a:spLocks noChangeArrowheads="1"/>
          </p:cNvSpPr>
          <p:nvPr/>
        </p:nvSpPr>
        <p:spPr bwMode="auto">
          <a:xfrm>
            <a:off x="1219200" y="381000"/>
            <a:ext cx="6400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交通灯</a:t>
            </a:r>
            <a:endParaRPr lang="zh-CN" altLang="en-US" sz="44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5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5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1" grpId="0" bldLvl="0" animBg="1" autoUpdateAnimBg="0"/>
      <p:bldP spid="55302" grpId="0" bldLvl="0" animBg="1" autoUpdateAnimBg="0"/>
      <p:bldP spid="55303" grpId="0" bldLvl="0" animBg="1"/>
      <p:bldP spid="55304" grpId="0" bldLvl="0" animBg="1" autoUpdateAnimBg="0"/>
      <p:bldP spid="55305" grpId="0" bldLvl="0" animBg="1"/>
      <p:bldP spid="55306" grpId="0" bldLvl="0" animBg="1" autoUpdateAnimBg="0"/>
      <p:bldP spid="55308" grpId="0" bldLvl="0" animBg="1" autoUpdateAnimBg="0"/>
      <p:bldP spid="5531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56323" name="Text Box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828800"/>
            <a:ext cx="1905000" cy="95313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选择适合的器件</a:t>
            </a:r>
            <a:endParaRPr kumimoji="1" lang="zh-CN" altLang="en-US" sz="28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24" name="AutoShap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2971800"/>
            <a:ext cx="228600" cy="838200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CC3300">
              <a:alpha val="50000"/>
            </a:srgbClr>
          </a:solidFill>
          <a:ln w="9525">
            <a:solidFill>
              <a:schemeClr val="dk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25" name="Oval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36526" y="3126074"/>
            <a:ext cx="609823" cy="523303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3  </a:t>
            </a:r>
            <a:endParaRPr kumimoji="1"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66800" y="3886200"/>
            <a:ext cx="1524000" cy="58356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化简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29" name="AutoShape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76400" y="4572000"/>
            <a:ext cx="228600" cy="1143000"/>
          </a:xfrm>
          <a:prstGeom prst="downArrow">
            <a:avLst>
              <a:gd name="adj1" fmla="val 50000"/>
              <a:gd name="adj2" fmla="val 125000"/>
            </a:avLst>
          </a:prstGeom>
          <a:solidFill>
            <a:srgbClr val="CC3300">
              <a:alpha val="50000"/>
            </a:srgbClr>
          </a:solidFill>
          <a:ln w="9525">
            <a:solidFill>
              <a:schemeClr val="dk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30" name="Oval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36526" y="4650074"/>
            <a:ext cx="609823" cy="523303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4  </a:t>
            </a:r>
            <a:endParaRPr kumimoji="1"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31" name="Text Box 1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38200" y="5715000"/>
            <a:ext cx="1905000" cy="58356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逻辑图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33" name="AutoShape 1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-5400000">
            <a:off x="5867400" y="4191000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CC3300">
              <a:alpha val="50000"/>
            </a:srgbClr>
          </a:solidFill>
          <a:ln w="9525">
            <a:solidFill>
              <a:schemeClr val="dk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36" name="Text Box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432810" y="2076450"/>
            <a:ext cx="1981200" cy="457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基本门电路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37" name="Text Box 1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971800" y="3124200"/>
            <a:ext cx="2590800" cy="457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利用卡诺图 </a:t>
            </a:r>
            <a:endParaRPr lang="zh-CN" altLang="en-US" sz="2400" b="1">
              <a:solidFill>
                <a:schemeClr val="lt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339" name="Rectangle 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0" y="2682875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6338" name="Object 18"/>
          <p:cNvGraphicFramePr>
            <a:graphicFrameLocks noChangeAspect="1"/>
          </p:cNvGraphicFramePr>
          <p:nvPr/>
        </p:nvGraphicFramePr>
        <p:xfrm>
          <a:off x="2971800" y="3581400"/>
          <a:ext cx="25654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4" name="Visio" r:id="rId17" imgW="1633220" imgH="996950" progId="Visio.Drawing.11">
                  <p:embed/>
                </p:oleObj>
              </mc:Choice>
              <mc:Fallback>
                <p:oleObj name="Visio" r:id="rId17" imgW="1633220" imgH="996950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581400"/>
                        <a:ext cx="2565400" cy="15557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41" name="Rectangle 2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0" y="3135313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6340" name="Object 20"/>
          <p:cNvGraphicFramePr>
            <a:graphicFrameLocks noChangeAspect="1"/>
          </p:cNvGraphicFramePr>
          <p:nvPr/>
        </p:nvGraphicFramePr>
        <p:xfrm>
          <a:off x="6327775" y="4343400"/>
          <a:ext cx="250983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Equation" r:id="rId20" imgW="1726565" imgH="215900" progId="Equation.DSMT4">
                  <p:embed/>
                </p:oleObj>
              </mc:Choice>
              <mc:Fallback>
                <p:oleObj name="Equation" r:id="rId20" imgW="1726565" imgH="2159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775" y="4343400"/>
                        <a:ext cx="2509838" cy="3175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2895600" y="5638800"/>
            <a:ext cx="60960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由于化简后得到的结果是与或形式，所以用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与门和或门</a:t>
            </a:r>
            <a:r>
              <a:rPr lang="zh-C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就可以实现。 </a:t>
            </a:r>
            <a:endParaRPr lang="zh-CN" altLang="en-US" sz="2800" b="1">
              <a:solidFill>
                <a:srgbClr val="FFFFFF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343" name="Text Box 23"/>
          <p:cNvSpPr txBox="1">
            <a:spLocks noChangeArrowheads="1"/>
          </p:cNvSpPr>
          <p:nvPr/>
        </p:nvSpPr>
        <p:spPr bwMode="auto">
          <a:xfrm>
            <a:off x="1219200" y="990600"/>
            <a:ext cx="6400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交通灯</a:t>
            </a:r>
            <a:r>
              <a:rPr lang="en-US" altLang="zh-CN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44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ldLvl="0" animBg="1" autoUpdateAnimBg="0"/>
      <p:bldP spid="56324" grpId="0" bldLvl="0" animBg="1"/>
      <p:bldP spid="56325" grpId="0" bldLvl="0" animBg="1" autoUpdateAnimBg="0"/>
      <p:bldP spid="56326" grpId="0" bldLvl="0" animBg="1" autoUpdateAnimBg="0"/>
      <p:bldP spid="56329" grpId="0" bldLvl="0" animBg="1"/>
      <p:bldP spid="56330" grpId="0" bldLvl="0" animBg="1" autoUpdateAnimBg="0"/>
      <p:bldP spid="56331" grpId="0" bldLvl="0" animBg="1" autoUpdateAnimBg="0"/>
      <p:bldP spid="56333" grpId="0" bldLvl="0" animBg="1"/>
      <p:bldP spid="56336" grpId="0" bldLvl="0" animBg="1"/>
      <p:bldP spid="56337" grpId="0" bldLvl="0" animBg="1"/>
      <p:bldP spid="5634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54276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400" y="2057400"/>
            <a:ext cx="1905000" cy="583565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逻辑图</a:t>
            </a:r>
            <a:endParaRPr kumimoji="1" lang="zh-CN" altLang="en-US" sz="32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4277" name="Picture 5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81200"/>
            <a:ext cx="4495800" cy="3225800"/>
          </a:xfrm>
          <a:prstGeom prst="rect">
            <a:avLst/>
          </a:prstGeom>
          <a:solidFill>
            <a:srgbClr val="00FF99"/>
          </a:solidFill>
          <a:ln w="9525">
            <a:solidFill>
              <a:schemeClr val="dk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4278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62000" y="5486400"/>
            <a:ext cx="7315200" cy="95313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思考：若上例改为用“与非门”实现，该如何实现？</a:t>
            </a:r>
            <a:endParaRPr kumimoji="1" lang="zh-CN" altLang="en-US" sz="28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914400" y="990600"/>
            <a:ext cx="6400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交通灯</a:t>
            </a:r>
            <a:r>
              <a:rPr lang="en-US" altLang="zh-CN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44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bldLvl="0" animBg="1" autoUpdateAnimBg="0"/>
      <p:bldP spid="5427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81200"/>
            <a:ext cx="4419600" cy="31670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" y="2362200"/>
            <a:ext cx="2895600" cy="58356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用与非门实现</a:t>
            </a:r>
            <a:endParaRPr kumimoji="1" lang="zh-CN" altLang="en-US" sz="32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914400" y="990600"/>
            <a:ext cx="6400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交通灯</a:t>
            </a:r>
            <a:r>
              <a:rPr lang="en-US" altLang="zh-CN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44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533400" y="2209800"/>
            <a:ext cx="7772400" cy="156845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若利用最大项的卡诺图的画法，可将卡诺图中的“</a:t>
            </a:r>
            <a:r>
              <a:rPr kumimoji="1" lang="en-US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0”</a:t>
            </a:r>
            <a:r>
              <a:rPr kumimoji="1" lang="zh-CN" altLang="en-US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圈出，就可以用与或非门来实现</a:t>
            </a:r>
            <a:endParaRPr kumimoji="1" lang="zh-CN" altLang="en-US" sz="32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61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312578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1760538" y="3886200"/>
          <a:ext cx="455771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6" name="Equation" r:id="rId7" imgW="1600200" imgH="241300" progId="Equation.DSMT4">
                  <p:embed/>
                </p:oleObj>
              </mc:Choice>
              <mc:Fallback>
                <p:oleObj name="Equation" r:id="rId7" imgW="16002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3886200"/>
                        <a:ext cx="4557712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1066800" y="990600"/>
            <a:ext cx="64008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交通灯</a:t>
            </a:r>
            <a:r>
              <a:rPr lang="en-US" altLang="zh-CN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4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44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1pPr>
            <a:lvl2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练习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4294967295"/>
            <p:custDataLst>
              <p:tags r:id="rId6"/>
            </p:custDataLst>
          </p:nvPr>
        </p:nvSpPr>
        <p:spPr>
          <a:xfrm>
            <a:off x="1150938" y="1905000"/>
            <a:ext cx="7804150" cy="4227513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None/>
            </a:pP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四评委对研究生面试，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评委必须同意且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三评委中至少有二人同意，研究生方可通过，否则不通过。设计这个表决电路，用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与非门</a:t>
            </a:r>
            <a:r>
              <a:rPr lang="en-US" altLang="zh-CN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实现。</a:t>
            </a:r>
            <a:endParaRPr lang="en-US" altLang="zh-CN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3.1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组合逻辑电路的特点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 </a:t>
            </a:r>
            <a:endParaRPr lang="en-US" altLang="zh-CN" b="1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838200" y="18288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914400">
              <a:buNone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特点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·在结构上由各种逻辑门构成，它不包含记忆功能的器件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·其特点是在任何给定时刻的输出值只与该时刻电路的输入值有关，而与过去的输入状态无关 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defTabSz="914400">
              <a:buNone/>
            </a:pPr>
            <a:r>
              <a:rPr lang="en-US" altLang="zh-CN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</a:t>
            </a:r>
            <a:r>
              <a:rPr lang="zh-CN" altLang="en-US" sz="24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没有反馈电路</a:t>
            </a:r>
            <a:endParaRPr lang="zh-CN" altLang="en-US" sz="24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预习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组合电路的设计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29400" y="4419600"/>
            <a:ext cx="2286000" cy="990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2"/>
          </a:solidFill>
          <a:ln w="9525">
            <a:solidFill>
              <a:schemeClr val="dk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p>
            <a:pPr algn="ctr"/>
            <a:r>
              <a:rPr lang="zh-CN" altLang="en-US" sz="1800">
                <a:solidFill>
                  <a:schemeClr val="lt1"/>
                </a:solidFill>
                <a:ea typeface="黑体" panose="02010609060101010101" charset="-122"/>
              </a:rPr>
              <a:t>每一个输出变量都是所有输入变量的函数</a:t>
            </a:r>
            <a:endParaRPr lang="zh-CN" altLang="en-US" sz="1800">
              <a:solidFill>
                <a:schemeClr val="lt1"/>
              </a:solidFill>
              <a:ea typeface="黑体" panose="02010609060101010101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740814" y="4307713"/>
            <a:ext cx="3729048" cy="748714"/>
          </a:xfrm>
        </p:spPr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>
                <a:solidFill>
                  <a:schemeClr val="lt1"/>
                </a:solidFill>
              </a:rPr>
              <a:t>组合逻辑电路的特点</a:t>
            </a:r>
            <a:endParaRPr lang="zh-CN" altLang="en-US" sz="3200">
              <a:solidFill>
                <a:schemeClr val="l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3768027" y="2478539"/>
            <a:ext cx="101869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90000"/>
          </a:bodyPr>
          <a:p>
            <a:pPr algn="ctr"/>
            <a:r>
              <a:rPr lang="en-US" altLang="zh-CN" sz="4950" i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950" i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65949" y="2916347"/>
            <a:ext cx="534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82500"/>
          </a:bodyPr>
          <a:p>
            <a:pPr algn="ctr"/>
            <a:r>
              <a:rPr lang="en-US" altLang="zh-CN" sz="135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reply</a:t>
            </a:r>
            <a:endParaRPr lang="en-US" altLang="zh-CN" sz="135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>
            <p:ph type="body" idx="1"/>
            <p:custDataLst>
              <p:tags r:id="rId5"/>
            </p:custDataLst>
          </p:nvPr>
        </p:nvGraphicFramePr>
        <p:xfrm>
          <a:off x="1524000" y="2057400"/>
          <a:ext cx="617220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图片" r:id="rId6" imgW="3429000" imgH="1088390" progId="Word.Picture.8">
                  <p:embed/>
                </p:oleObj>
              </mc:Choice>
              <mc:Fallback>
                <p:oleObj name="图片" r:id="rId6" imgW="3429000" imgH="1088390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647" b="-2985"/>
                      <a:stretch>
                        <a:fillRect/>
                      </a:stretch>
                    </p:blipFill>
                    <p:spPr bwMode="auto">
                      <a:xfrm>
                        <a:off x="1524000" y="2057400"/>
                        <a:ext cx="6172200" cy="19558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1C1C1C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743200" y="4191000"/>
          <a:ext cx="3810000" cy="220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9" imgW="1625600" imgH="939800" progId="Equation.DSMT4">
                  <p:embed/>
                </p:oleObj>
              </mc:Choice>
              <mc:Fallback>
                <p:oleObj name="Equation" r:id="rId9" imgW="1625600" imgH="939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191000"/>
                        <a:ext cx="3810000" cy="22034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1C1C1C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组合逻辑电路的特点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914400" y="19050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</a:pP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由于输入变量只能有0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和1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两种状态，因此对于一个有n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个输入端的组合电路来说，其输入的组合状态有2</a:t>
            </a:r>
            <a:r>
              <a:rPr lang="zh-CN" altLang="en-US" sz="2800" b="1" baseline="3000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种，如果把这些状态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列出来，就可以得到该组合电路的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真值表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293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314960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时序电路的特点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838200" y="1828800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20000"/>
              </a:lnSpc>
            </a:pP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在时序电路中，任何给定时刻的输出值，不仅与该时刻的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输入值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有关，而且与电路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过去的状态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有关，同时时序电路中一般都包含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记忆功能</a:t>
            </a:r>
            <a:r>
              <a:rPr lang="zh-CN" altLang="en-US" sz="2800" b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的元件。</a:t>
            </a:r>
            <a:endParaRPr lang="zh-CN" altLang="en-US" sz="2800" b="1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90600" y="1676400"/>
            <a:ext cx="7772400" cy="1462088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3.2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组合电路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的分析与设计</a:t>
            </a:r>
            <a:endParaRPr lang="en-US" altLang="zh-CN" b="1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4294967295"/>
            <p:custDataLst>
              <p:tags r:id="rId6"/>
            </p:custDataLst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/>
            <a:r>
              <a:rPr lang="en-US" altLang="zh-CN" sz="4400" b="1">
                <a:solidFill>
                  <a:schemeClr val="folHlin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3.2.1 </a:t>
            </a:r>
            <a:r>
              <a:rPr lang="en-US" altLang="zh-CN" sz="4400" b="1">
                <a:solidFill>
                  <a:schemeClr val="folHlin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组合电路的分析</a:t>
            </a:r>
            <a:endParaRPr lang="en-US" altLang="zh-CN" sz="4400" b="1">
              <a:solidFill>
                <a:schemeClr val="folHlin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b="1">
                <a:solidFill>
                  <a:schemeClr val="dk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组合电路的分析：</a:t>
            </a:r>
            <a:endParaRPr lang="zh-CN" altLang="en-US" b="1">
              <a:solidFill>
                <a:schemeClr val="dk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b="1">
                <a:solidFill>
                  <a:schemeClr val="dk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b="1">
                <a:solidFill>
                  <a:schemeClr val="dk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根据已知的组合逻辑电路，来确定电路的逻辑功能，即确定输入与输出之间的逻辑关系。</a:t>
            </a:r>
            <a:endParaRPr lang="zh-CN" altLang="en-US" b="1">
              <a:solidFill>
                <a:schemeClr val="dk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endParaRPr lang="zh-CN" altLang="en-US" b="1">
              <a:solidFill>
                <a:schemeClr val="dk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folHlink"/>
                </a:solidFill>
                <a:latin typeface="Times New Roman" panose="02020603050405020304" charset="0"/>
                <a:ea typeface="黑体" panose="02010609060101010101" charset="-122"/>
              </a:defRPr>
            </a:lvl9pPr>
          </a:lstStyle>
          <a:p>
            <a:pPr lvl="0" algn="l" defTabSz="914400">
              <a:buClrTx/>
              <a:buSzTx/>
              <a:buFontTx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组合电路的分析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046912" cy="4114800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/>
            <a:r>
              <a:rPr lang="zh-CN" altLang="en-US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分析方法：</a:t>
            </a:r>
            <a:endParaRPr lang="zh-CN" altLang="en-US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defTabSz="914400"/>
            <a:r>
              <a:rPr lang="zh-CN" altLang="en-US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从输入端开始逐级向后推，求出每个逻辑门输出对应输入之间的关系，并在推演过程中，逐步化简，最后得到输入与输出之间的逻辑关系。</a:t>
            </a:r>
            <a:endParaRPr lang="zh-CN" altLang="en-US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5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  <p:tag name="KSO_WM_SPECIAL_SOURCE" val="bdnull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6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0701_11*e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180701_11*i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2.xml><?xml version="1.0" encoding="utf-8"?>
<p:tagLst xmlns:p="http://schemas.openxmlformats.org/presentationml/2006/main">
  <p:tag name="KSO_WM_COMBINE_RELATE_SLIDE_ID" val="background20177598_6"/>
  <p:tag name="KSO_WM_SLIDE_ID" val="custom20180701_11"/>
  <p:tag name="KSO_WM_TEMPLATE_SUBCATEGORY" val="0"/>
  <p:tag name="KSO_WM_SLIDE_TYPE" val="sectionTitle"/>
  <p:tag name="KSO_WM_SLIDE_SUBTYPE" val="pureTxt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180701"/>
  <p:tag name="KSO_WM_SLIDE_LAYOUT" val="a_e"/>
  <p:tag name="KSO_WM_SLIDE_LAYOUT_CNT" val="1_1"/>
  <p:tag name="KSO_WM_TEMPLATE_MASTER_TYPE" val="1"/>
  <p:tag name="KSO_WM_TEMPLATE_COLOR_TYPE" val="1"/>
  <p:tag name="KSO_WM_SPECIAL_SOURCE" val="bdnull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2"/>
  <p:tag name="KSO_WM_UNIT_TEXT_FILL_TYPE" val="1"/>
</p:tagLst>
</file>

<file path=ppt/tags/tag185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COMBINE_RELATE_SLIDE_ID" val="background20177598_6"/>
  <p:tag name="KSO_WM_SLIDE_ID" val="custom20180701_11"/>
  <p:tag name="KSO_WM_TEMPLATE_SUBCATEGORY" val="0"/>
  <p:tag name="KSO_WM_SLIDE_TYPE" val="sectionTitle"/>
  <p:tag name="KSO_WM_SLIDE_SUBTYPE" val="pureTxt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180701"/>
  <p:tag name="KSO_WM_SLIDE_LAYOUT" val="a_e"/>
  <p:tag name="KSO_WM_SLIDE_LAYOUT_CNT" val="1_1"/>
  <p:tag name="KSO_WM_TEMPLATE_MASTER_TYPE" val="1"/>
  <p:tag name="KSO_WM_TEMPLATE_COLOR_TYPE" val="1"/>
  <p:tag name="KSO_WM_SPECIAL_SOURCE" val="bdnull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23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43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PECIAL_SOURCE" val="bdnull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3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3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3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4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3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8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3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3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SLIDE_BK_DARK_LIGHT" val="2"/>
  <p:tag name="KSO_WM_SLIDE_BACKGROUND_TYPE" val="general"/>
  <p:tag name="KSO_WM_SPECIAL_SOURCE" val="bdnull"/>
</p:tagLst>
</file>

<file path=ppt/tags/tag357.xml><?xml version="1.0" encoding="utf-8"?>
<p:tagLst xmlns:p="http://schemas.openxmlformats.org/presentationml/2006/main">
  <p:tag name="KSO_DOCER_TEMPLATE_OPEN_ONCE_MARK" val="1"/>
  <p:tag name="KSO_WPP_MARK_KEY" val="f0c0e0fc-401f-4432-81cb-aebb8ad3ae91"/>
  <p:tag name="COMMONDATA" val="eyJoZGlkIjoiYjA3NzAxYzkwMWNmZTU3NGYyMWJlOWIyOTQyNDdhODcifQ==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d092ebbe-ddf5-446e-9814-4680d7d759db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cf7a353-c24e-46a2-a7f0-447aefbfa940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1669</Words>
  <Application>WPS 演示</Application>
  <PresentationFormat>全屏显示(4:3)</PresentationFormat>
  <Paragraphs>246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30</vt:i4>
      </vt:variant>
    </vt:vector>
  </HeadingPairs>
  <TitlesOfParts>
    <vt:vector size="62" baseType="lpstr">
      <vt:lpstr>Arial</vt:lpstr>
      <vt:lpstr>宋体</vt:lpstr>
      <vt:lpstr>Wingdings</vt:lpstr>
      <vt:lpstr>Times New Roman</vt:lpstr>
      <vt:lpstr>Tahoma</vt:lpstr>
      <vt:lpstr>黑体</vt:lpstr>
      <vt:lpstr>Arial</vt:lpstr>
      <vt:lpstr>微软雅黑</vt:lpstr>
      <vt:lpstr>汉仪旗黑-85S</vt:lpstr>
      <vt:lpstr>Wingdings</vt:lpstr>
      <vt:lpstr>汉仪旗黑-85S</vt:lpstr>
      <vt:lpstr>Arial Unicode MS</vt:lpstr>
      <vt:lpstr>Calibri</vt:lpstr>
      <vt:lpstr>幼圆</vt:lpstr>
      <vt:lpstr>Cambria Math</vt:lpstr>
      <vt:lpstr>Blends</vt:lpstr>
      <vt:lpstr>2_Office 主题​​</vt:lpstr>
      <vt:lpstr>Word.Picture.8</vt:lpstr>
      <vt:lpstr>Word.Document.8</vt:lpstr>
      <vt:lpstr>Visio.Drawing.11</vt:lpstr>
      <vt:lpstr>Equation.DSMT4</vt:lpstr>
      <vt:lpstr>Visio.Drawing.11</vt:lpstr>
      <vt:lpstr>Equation.DSMT4</vt:lpstr>
      <vt:lpstr>Equation.DSMT4</vt:lpstr>
      <vt:lpstr>Equation.DSMT4</vt:lpstr>
      <vt:lpstr>Visio.Drawing.11</vt:lpstr>
      <vt:lpstr>Equation.DSMT4</vt:lpstr>
      <vt:lpstr>Visio.Drawing.11</vt:lpstr>
      <vt:lpstr>Equation.DSMT4</vt:lpstr>
      <vt:lpstr>Word.Document.8</vt:lpstr>
      <vt:lpstr>Equation.DSMT4</vt:lpstr>
      <vt:lpstr>Equation.DSMT4</vt:lpstr>
      <vt:lpstr>第3章 组合逻辑电路 </vt:lpstr>
      <vt:lpstr>数字电路的分类</vt:lpstr>
      <vt:lpstr>3.1 组合逻辑电路的特点 </vt:lpstr>
      <vt:lpstr>组合逻辑电路的特点</vt:lpstr>
      <vt:lpstr>组合逻辑电路的特点</vt:lpstr>
      <vt:lpstr>时序电路的特点</vt:lpstr>
      <vt:lpstr>3.2 组合电路的分析与设计</vt:lpstr>
      <vt:lpstr>组合电路的分析</vt:lpstr>
      <vt:lpstr>组合电路的分析</vt:lpstr>
      <vt:lpstr>组合电路的分析</vt:lpstr>
      <vt:lpstr>PowerPoint 演示文稿</vt:lpstr>
      <vt:lpstr>PowerPoint 演示文稿</vt:lpstr>
      <vt:lpstr>组合电路的分析</vt:lpstr>
      <vt:lpstr>组合电路的分析</vt:lpstr>
      <vt:lpstr>PowerPoint 演示文稿</vt:lpstr>
      <vt:lpstr>组合电路的分析</vt:lpstr>
      <vt:lpstr>PowerPoint 演示文稿</vt:lpstr>
      <vt:lpstr>课堂练习</vt:lpstr>
      <vt:lpstr>PowerPoint 演示文稿</vt:lpstr>
      <vt:lpstr>3.2.2   组合电路的设计方法</vt:lpstr>
      <vt:lpstr>组合电路的设计方法</vt:lpstr>
      <vt:lpstr>组合电路的设计方法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预习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组合逻辑电路 </dc:title>
  <dc:creator>Microsoft Office 用户</dc:creator>
  <cp:lastModifiedBy>Rebecca W. W. Tsui</cp:lastModifiedBy>
  <cp:revision>22</cp:revision>
  <cp:lastPrinted>2113-01-01T00:00:00Z</cp:lastPrinted>
  <dcterms:created xsi:type="dcterms:W3CDTF">2018-11-21T08:22:00Z</dcterms:created>
  <dcterms:modified xsi:type="dcterms:W3CDTF">2024-03-06T08:53:11Z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84E928C6DDBA4D9AA3BBA685F7F8DFDD_13</vt:lpwstr>
  </property>
  <property fmtid="{D5CDD505-2E9C-101B-9397-08002B2CF9AE}" pid="4" name="KSOProductBuildVer">
    <vt:lpwstr>2052-12.1.0.16120</vt:lpwstr>
  </property>
</Properties>
</file>